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328" r:id="rId2"/>
    <p:sldId id="329" r:id="rId3"/>
    <p:sldId id="334" r:id="rId4"/>
    <p:sldId id="339" r:id="rId5"/>
    <p:sldId id="340" r:id="rId6"/>
    <p:sldId id="341" r:id="rId7"/>
    <p:sldId id="342" r:id="rId8"/>
    <p:sldId id="343" r:id="rId9"/>
    <p:sldId id="335" r:id="rId10"/>
    <p:sldId id="344" r:id="rId11"/>
    <p:sldId id="345" r:id="rId12"/>
    <p:sldId id="330" r:id="rId13"/>
    <p:sldId id="333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36" r:id="rId23"/>
    <p:sldId id="354" r:id="rId24"/>
    <p:sldId id="355" r:id="rId25"/>
    <p:sldId id="337" r:id="rId26"/>
    <p:sldId id="356" r:id="rId27"/>
    <p:sldId id="357" r:id="rId28"/>
    <p:sldId id="358" r:id="rId29"/>
    <p:sldId id="359" r:id="rId30"/>
    <p:sldId id="360" r:id="rId31"/>
    <p:sldId id="361" r:id="rId32"/>
    <p:sldId id="363" r:id="rId33"/>
    <p:sldId id="364" r:id="rId34"/>
    <p:sldId id="365" r:id="rId35"/>
    <p:sldId id="374" r:id="rId36"/>
    <p:sldId id="367" r:id="rId37"/>
    <p:sldId id="370" r:id="rId38"/>
    <p:sldId id="373" r:id="rId39"/>
    <p:sldId id="371" r:id="rId40"/>
    <p:sldId id="372" r:id="rId41"/>
    <p:sldId id="338" r:id="rId42"/>
    <p:sldId id="375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04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5" autoAdjust="0"/>
    <p:restoredTop sz="90929"/>
  </p:normalViewPr>
  <p:slideViewPr>
    <p:cSldViewPr>
      <p:cViewPr varScale="1">
        <p:scale>
          <a:sx n="90" d="100"/>
          <a:sy n="90" d="100"/>
        </p:scale>
        <p:origin x="100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71BF88F-2BD6-4D5D-924E-72FBF23C70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9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0EF2-ABED-49E7-AB9B-EBE23A338EA4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E4F2-BB15-4437-B138-AADD802A3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DB92-3C45-48BA-A22B-A82E8CBE53F7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5215-EDD6-4651-A927-965142DF4F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BA06-101E-45AE-A279-27BC0D12250F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A379-7B7D-4F4C-9101-C6C376B060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1684-5AB7-4CB0-AD01-57B9E151CA67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972B-94FE-4B2A-AB4B-52B56B624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EE1F-596C-4AE4-B71D-CE05E6219664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C145-05E0-4E8B-B64E-54B1DCE9E5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CF2F-19F0-44E0-945C-BB058762B995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DC64-BD21-4CD7-B9C7-FB1E11F358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4460-E9D7-43EC-B618-82E31B0CE765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BC1E-CED4-429A-9DB4-7BBED8C305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56A-6D8F-4F19-807E-C62E71A7C080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7919-8AA5-495E-808F-411670D93F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462E-7A96-447F-8EBF-2AE2BBA1A022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CA285-736B-40E2-BC40-4130AD87CC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2983-672A-4A9E-9ADF-D98D9C3FB564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1C39-806B-4C32-9341-F2B2D43F1B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F651-B4FF-4A13-B8DE-72585DC32613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1863-A587-41D5-BA24-20B05E4D04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fld id="{3061EF65-2B30-4A16-9EEA-955E05ABDF0F}" type="datetime13">
              <a:rPr lang="zh-TW" altLang="en-US" smtClean="0"/>
              <a:t>10:48:29 下午</a:t>
            </a:fld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FA5366B9-C050-4961-8342-082207CD16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wmf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15.2 Exponential random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Many networks we observe in the real world exist in only one instantiation</a:t>
            </a:r>
          </a:p>
          <a:p>
            <a:pPr lvl="1"/>
            <a:r>
              <a:rPr lang="en-US" altLang="zh-TW" dirty="0" smtClean="0"/>
              <a:t>Internet</a:t>
            </a:r>
          </a:p>
          <a:p>
            <a:pPr lvl="1"/>
            <a:r>
              <a:rPr lang="en-US" altLang="zh-TW" dirty="0" smtClean="0"/>
              <a:t>World Wide Web</a:t>
            </a:r>
          </a:p>
          <a:p>
            <a:r>
              <a:rPr lang="en-US" altLang="zh-TW" dirty="0" smtClean="0"/>
              <a:t>Is the structure of such a network the only possible structure the network could have?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F432B-E5C5-44BA-837E-8FD4B642407A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9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A special case is that y itself one of the set of network measures 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that we have used to specify the ensemble</a:t>
            </a:r>
          </a:p>
          <a:p>
            <a:pPr lvl="1"/>
            <a:r>
              <a:rPr lang="en-US" altLang="zh-TW" dirty="0" smtClean="0"/>
              <a:t>Why doing this?</a:t>
            </a:r>
          </a:p>
          <a:p>
            <a:pPr lvl="1"/>
            <a:r>
              <a:rPr lang="en-US" altLang="zh-TW" dirty="0" smtClean="0"/>
              <a:t>The answer is that we still need to fix the parameters 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baseline="-25000" dirty="0" smtClean="0"/>
              <a:t>i</a:t>
            </a:r>
            <a:r>
              <a:rPr lang="en-US" altLang="zh-TW" dirty="0" smtClean="0">
                <a:latin typeface="Symbol" pitchFamily="18" charset="2"/>
              </a:rPr>
              <a:t> </a:t>
            </a:r>
            <a:r>
              <a:rPr lang="en-US" altLang="zh-TW" dirty="0" smtClean="0"/>
              <a:t>and we do this by specifying the mean value &lt;x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The quantity F=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(Z) is called the </a:t>
            </a:r>
            <a:r>
              <a:rPr lang="en-US" altLang="zh-TW" i="1" dirty="0" smtClean="0">
                <a:solidFill>
                  <a:srgbClr val="FF0000"/>
                </a:solidFill>
              </a:rPr>
              <a:t>free energy </a:t>
            </a:r>
            <a:r>
              <a:rPr lang="en-US" altLang="zh-TW" dirty="0" smtClean="0"/>
              <a:t>of the ensemble and</a:t>
            </a:r>
            <a:endParaRPr lang="zh-TW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010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13525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0B0C9-5479-436B-A3BF-DFDA95E6397D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2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691336"/>
          </a:xfrm>
        </p:spPr>
        <p:txBody>
          <a:bodyPr/>
          <a:lstStyle/>
          <a:p>
            <a:r>
              <a:rPr lang="en-US" altLang="zh-TW" dirty="0" smtClean="0"/>
              <a:t>For general case, the trick is to introduce an extra term involving y into the Hamiltonian: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We now differentiate with respect to </a:t>
            </a:r>
            <a:r>
              <a:rPr lang="en-US" altLang="zh-TW" dirty="0" smtClean="0">
                <a:latin typeface="Symbol" pitchFamily="18" charset="2"/>
              </a:rPr>
              <a:t>m</a:t>
            </a:r>
            <a:r>
              <a:rPr lang="en-US" altLang="zh-TW" dirty="0" smtClean="0"/>
              <a:t> (at the point </a:t>
            </a:r>
            <a:r>
              <a:rPr lang="en-US" altLang="zh-TW" dirty="0" smtClean="0">
                <a:latin typeface="Symbol" pitchFamily="18" charset="2"/>
              </a:rPr>
              <a:t>m=0</a:t>
            </a:r>
            <a:r>
              <a:rPr lang="en-US" altLang="zh-TW" dirty="0" smtClean="0"/>
              <a:t>) to calculate the mean value of y</a:t>
            </a:r>
            <a:endParaRPr lang="zh-TW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86" y="1988840"/>
            <a:ext cx="3429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19395"/>
            <a:ext cx="1657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E6D13-5C4E-4B0E-BAF3-7F1D4F595B31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5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Some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G(</a:t>
            </a:r>
            <a:r>
              <a:rPr lang="en-US" altLang="zh-TW" dirty="0" err="1" smtClean="0"/>
              <a:t>n,m</a:t>
            </a:r>
            <a:r>
              <a:rPr lang="en-US" altLang="zh-TW" dirty="0" smtClean="0"/>
              <a:t>) random graphs</a:t>
            </a:r>
          </a:p>
          <a:p>
            <a:r>
              <a:rPr lang="en-US" altLang="zh-TW" dirty="0" smtClean="0"/>
              <a:t>Configuration models</a:t>
            </a:r>
          </a:p>
          <a:p>
            <a:r>
              <a:rPr lang="en-US" altLang="zh-TW" dirty="0" smtClean="0"/>
              <a:t>Reciprocity models</a:t>
            </a:r>
          </a:p>
          <a:p>
            <a:r>
              <a:rPr lang="en-US" altLang="zh-TW" dirty="0" smtClean="0"/>
              <a:t>Two-star models</a:t>
            </a:r>
          </a:p>
          <a:p>
            <a:r>
              <a:rPr lang="en-US" altLang="zh-TW" dirty="0" smtClean="0"/>
              <a:t>Strauss’s model of transitive networks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9A42B-21FB-4F27-AD76-6896C6CA42C0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6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15.2.3 Simple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G(</a:t>
            </a:r>
            <a:r>
              <a:rPr lang="en-US" altLang="zh-TW" dirty="0" err="1" smtClean="0"/>
              <a:t>n,m</a:t>
            </a:r>
            <a:r>
              <a:rPr lang="en-US" altLang="zh-TW" dirty="0" smtClean="0"/>
              <a:t>) random graphs</a:t>
            </a:r>
          </a:p>
          <a:p>
            <a:r>
              <a:rPr lang="en-US" altLang="zh-TW" dirty="0" smtClean="0"/>
              <a:t>Configuration models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2AA08-C085-412A-8760-66ED4799D27B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The simplest example is the model in which we fix the expected number of edges in an undirected network only</a:t>
            </a:r>
          </a:p>
          <a:p>
            <a:r>
              <a:rPr lang="en-US" altLang="zh-TW" dirty="0" smtClean="0"/>
              <a:t>Hamiltonian H=</a:t>
            </a:r>
            <a:r>
              <a:rPr lang="en-US" altLang="zh-TW" dirty="0" err="1" smtClean="0">
                <a:latin typeface="Symbol" pitchFamily="18" charset="2"/>
              </a:rPr>
              <a:t>b</a:t>
            </a:r>
            <a:r>
              <a:rPr lang="en-US" altLang="zh-TW" dirty="0" err="1" smtClean="0"/>
              <a:t>m</a:t>
            </a:r>
            <a:r>
              <a:rPr lang="en-US" altLang="zh-TW" dirty="0" smtClean="0"/>
              <a:t>, where m is the number of edges</a:t>
            </a:r>
          </a:p>
          <a:p>
            <a:r>
              <a:rPr lang="en-US" altLang="zh-TW" dirty="0" smtClean="0"/>
              <a:t>The ensemble probability and the partition function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 standard way to perform sum over graphs G is to sum over possible values of the elements 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ij</a:t>
            </a:r>
            <a:r>
              <a:rPr lang="en-US" altLang="zh-TW" dirty="0" smtClean="0"/>
              <a:t> of the adjacency matrix</a:t>
            </a:r>
            <a:endParaRPr lang="zh-TW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23" y="3655853"/>
            <a:ext cx="1609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74903"/>
            <a:ext cx="1457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2D708-EAAE-481F-883A-CA4C6D40030E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1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The number of edges in terms of the elements of the adjacency matrix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partition function 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free energy is</a:t>
            </a:r>
            <a:endParaRPr lang="zh-TW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14478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708920"/>
            <a:ext cx="57531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32956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23CE0-1096-486D-8CA5-05D92ACFD0F1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8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976664"/>
          </a:xfrm>
        </p:spPr>
        <p:txBody>
          <a:bodyPr/>
          <a:lstStyle/>
          <a:p>
            <a:r>
              <a:rPr lang="en-US" altLang="zh-TW" dirty="0" smtClean="0"/>
              <a:t>From           , the average number of edges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To achieve a desired value of &lt;m&gt;, the value of 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dirty="0" smtClean="0"/>
              <a:t> should be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Let 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vw</a:t>
            </a:r>
            <a:r>
              <a:rPr lang="en-US" altLang="zh-TW" dirty="0" smtClean="0"/>
              <a:t> be the probability that there is an edge between vertex v and vertex w</a:t>
            </a:r>
          </a:p>
          <a:p>
            <a:pPr lvl="1"/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vw</a:t>
            </a:r>
            <a:r>
              <a:rPr lang="en-US" altLang="zh-TW" dirty="0" smtClean="0"/>
              <a:t> is the mean of 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vw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13525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1242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69" y="3284984"/>
            <a:ext cx="20764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51F5D-B3F9-467A-AB03-4C2DDA6DF6A5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060848"/>
            <a:ext cx="8110537" cy="4035152"/>
          </a:xfrm>
        </p:spPr>
        <p:txBody>
          <a:bodyPr/>
          <a:lstStyle/>
          <a:p>
            <a:r>
              <a:rPr lang="en-US" altLang="zh-TW" dirty="0" smtClean="0"/>
              <a:t>The probability of an edge between two vertices is uniform for all pairs of vertices</a:t>
            </a:r>
          </a:p>
          <a:p>
            <a:r>
              <a:rPr lang="en-US" altLang="zh-TW" dirty="0" smtClean="0"/>
              <a:t>This model is just the ordinary Poisson random graph with </a:t>
            </a:r>
            <a:endParaRPr lang="zh-TW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282"/>
            <a:ext cx="7524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28" y="3458940"/>
            <a:ext cx="1609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4707F-235A-4683-B229-2EC4D046BCD7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In the second example, we create a model with specified expected degree of each vertex within the ensemble</a:t>
            </a:r>
          </a:p>
          <a:p>
            <a:r>
              <a:rPr lang="en-US" altLang="zh-TW" dirty="0" smtClean="0"/>
              <a:t>The graph Hamiltonian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Degrees in terms of the adjacency matrix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1476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66" y="3861048"/>
            <a:ext cx="14192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CACA8-36C6-462B-B274-746E2E99A002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62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/>
              <a:t>The Hamiltonian in terms of the adjacency </a:t>
            </a:r>
            <a:r>
              <a:rPr lang="en-US" altLang="zh-TW" dirty="0" smtClean="0"/>
              <a:t>matrix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partition function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12776"/>
            <a:ext cx="54197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6951"/>
            <a:ext cx="63246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FCE75-86EF-4E1B-A122-E1413FBD9360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4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904656"/>
          </a:xfrm>
        </p:spPr>
        <p:txBody>
          <a:bodyPr/>
          <a:lstStyle/>
          <a:p>
            <a:r>
              <a:rPr lang="en-US" altLang="zh-TW" dirty="0" smtClean="0"/>
              <a:t>In some cases the questions we want to answer about the networked system can be tackled by studying the structure of only a single observed example</a:t>
            </a:r>
          </a:p>
          <a:p>
            <a:r>
              <a:rPr lang="en-US" altLang="zh-TW" dirty="0" smtClean="0"/>
              <a:t>But there are cases where we would like to know about the </a:t>
            </a:r>
            <a:r>
              <a:rPr lang="en-US" altLang="zh-TW" dirty="0" smtClean="0">
                <a:solidFill>
                  <a:srgbClr val="FF0000"/>
                </a:solidFill>
              </a:rPr>
              <a:t>entire set of possible</a:t>
            </a:r>
            <a:r>
              <a:rPr lang="en-US" altLang="zh-TW" dirty="0" smtClean="0"/>
              <a:t> networks that could represent a system</a:t>
            </a:r>
          </a:p>
          <a:p>
            <a:pPr lvl="1"/>
            <a:r>
              <a:rPr lang="en-US" altLang="zh-TW" dirty="0" smtClean="0"/>
              <a:t>Considerations of this kind lead us to consider </a:t>
            </a:r>
            <a:r>
              <a:rPr lang="en-US" altLang="zh-TW" i="1" dirty="0" smtClean="0">
                <a:solidFill>
                  <a:srgbClr val="FF0000"/>
                </a:solidFill>
              </a:rPr>
              <a:t>ensemble</a:t>
            </a:r>
            <a:r>
              <a:rPr lang="en-US" altLang="zh-TW" dirty="0" smtClean="0"/>
              <a:t> models of networks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E6188-FA97-40CF-8788-5D1E6B9B4598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5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Probability of an edge between vertex v and vertex w 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This probability is now dependent on vertices v and w</a:t>
            </a:r>
          </a:p>
          <a:p>
            <a:r>
              <a:rPr lang="en-US" altLang="zh-TW" dirty="0" smtClean="0"/>
              <a:t>In a sparse network, 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vw</a:t>
            </a:r>
            <a:r>
              <a:rPr lang="en-US" altLang="zh-TW" dirty="0" smtClean="0"/>
              <a:t> is much smaller than 1, which implies</a:t>
            </a:r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7816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5805264"/>
            <a:ext cx="1695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C6586-128F-49EF-B4D4-1458473B22ED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9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The average degree 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Thus,               where</a:t>
            </a:r>
          </a:p>
          <a:p>
            <a:r>
              <a:rPr lang="en-US" altLang="zh-TW" dirty="0" smtClean="0"/>
              <a:t>Thus,</a:t>
            </a:r>
          </a:p>
          <a:p>
            <a:endParaRPr lang="en-US" altLang="zh-TW" dirty="0"/>
          </a:p>
          <a:p>
            <a:r>
              <a:rPr lang="en-US" altLang="zh-TW" dirty="0" smtClean="0"/>
              <a:t>Since we require that                             thus,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This is the configuration model discussed in Chapter 13 </a:t>
            </a:r>
            <a:endParaRPr lang="zh-TW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25675"/>
            <a:ext cx="3190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29" y="1762630"/>
            <a:ext cx="15906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13" y="1762630"/>
            <a:ext cx="1752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60699"/>
            <a:ext cx="21431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57523"/>
              </p:ext>
            </p:extLst>
          </p:nvPr>
        </p:nvGraphicFramePr>
        <p:xfrm>
          <a:off x="5364088" y="3356992"/>
          <a:ext cx="33575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Formula" r:id="rId7" imgW="1693080" imgH="349560" progId="Equation.Ribbit">
                  <p:embed/>
                </p:oleObj>
              </mc:Choice>
              <mc:Fallback>
                <p:oleObj name="Formula" r:id="rId7" imgW="1693080" imgH="3495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4088" y="3356992"/>
                        <a:ext cx="3357562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077072"/>
            <a:ext cx="19621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CD9FC-B428-4547-BB56-CD1321568627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96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15.2.4 Reciprocity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a directed network, if there is a directed edge from vertex u to vertex v and there is also an edge from vertex v to vertex u, we say the edge from u to v is </a:t>
            </a:r>
            <a:r>
              <a:rPr lang="en-US" altLang="zh-TW" i="1" dirty="0" smtClean="0">
                <a:solidFill>
                  <a:srgbClr val="FF0000"/>
                </a:solidFill>
              </a:rPr>
              <a:t>reciprocated</a:t>
            </a:r>
          </a:p>
          <a:p>
            <a:pPr lvl="1"/>
            <a:r>
              <a:rPr lang="en-US" altLang="zh-TW" dirty="0" smtClean="0"/>
              <a:t>The reciprocity r is defined as the fraction of edges that are reciprocated</a:t>
            </a:r>
          </a:p>
          <a:p>
            <a:r>
              <a:rPr lang="en-US" altLang="zh-TW" dirty="0" smtClean="0"/>
              <a:t>We create an exponential random graph model by fixing the expected number of reciprocated edges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94479-DE62-4B4F-AA53-42FCC8B665B8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6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The number of reciprocated edges </a:t>
            </a:r>
            <a:r>
              <a:rPr lang="en-US" altLang="zh-TW" dirty="0" err="1" smtClean="0"/>
              <a:t>m</a:t>
            </a:r>
            <a:r>
              <a:rPr lang="en-US" altLang="zh-TW" baseline="-25000" dirty="0" err="1" smtClean="0"/>
              <a:t>r</a:t>
            </a:r>
            <a:r>
              <a:rPr lang="en-US" altLang="zh-TW" dirty="0" smtClean="0"/>
              <a:t> is</a:t>
            </a:r>
          </a:p>
          <a:p>
            <a:endParaRPr lang="en-US" altLang="zh-TW" dirty="0"/>
          </a:p>
          <a:p>
            <a:r>
              <a:rPr lang="en-US" altLang="zh-TW" dirty="0" smtClean="0"/>
              <a:t>We fix the number of edges and the number of reciprocated edges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partition function</a:t>
            </a:r>
            <a:endParaRPr lang="zh-TW" alt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0669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18" y="2204864"/>
            <a:ext cx="4000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74390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3480A-53F1-4EB1-963D-F0BD321C45DE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11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The free energy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expected degrees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reciprocity</a:t>
            </a:r>
            <a:endParaRPr lang="zh-TW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3686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7434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21" y="4509120"/>
            <a:ext cx="3028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C2FD-BAF8-4950-8953-97923C670085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5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15.2.5 Two-star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model, we specify the expected number &lt;m&gt; of edges in the network and the expected number &lt;m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&gt; of </a:t>
            </a:r>
            <a:r>
              <a:rPr lang="en-US" altLang="zh-TW" i="1" dirty="0" smtClean="0">
                <a:solidFill>
                  <a:srgbClr val="FF0000"/>
                </a:solidFill>
              </a:rPr>
              <a:t>two-stars</a:t>
            </a:r>
            <a:r>
              <a:rPr lang="en-US" altLang="zh-TW" dirty="0" smtClean="0"/>
              <a:t> (or </a:t>
            </a:r>
            <a:r>
              <a:rPr lang="en-US" altLang="zh-TW" i="1" dirty="0" smtClean="0">
                <a:solidFill>
                  <a:srgbClr val="FF0000"/>
                </a:solidFill>
              </a:rPr>
              <a:t>connected triples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The two-star model allows us to control the “</a:t>
            </a:r>
            <a:r>
              <a:rPr lang="en-US" altLang="zh-TW" dirty="0" err="1" smtClean="0"/>
              <a:t>clumpiness</a:t>
            </a:r>
            <a:r>
              <a:rPr lang="en-US" altLang="zh-TW" dirty="0" smtClean="0"/>
              <a:t>” of the network, the extent to which the edges gather together in clumps</a:t>
            </a:r>
            <a:endParaRPr lang="zh-TW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96135"/>
            <a:ext cx="6229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263B3-08B1-49A6-A67E-E0801FDAA616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80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The Hamiltonian</a:t>
            </a:r>
            <a:endParaRPr lang="zh-TW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908720"/>
            <a:ext cx="51339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173E4-4970-4FEB-8FD0-46B53F3C102F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3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Mean-field theory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Mean-field theory is a technique developed in statistical physics</a:t>
            </a:r>
          </a:p>
          <a:p>
            <a:r>
              <a:rPr lang="en-US" altLang="zh-TW" dirty="0" smtClean="0"/>
              <a:t>Mean-field theory replaces state variables in the system dynamic equations by their corresponding mean values</a:t>
            </a:r>
          </a:p>
          <a:p>
            <a:pPr lvl="1"/>
            <a:r>
              <a:rPr lang="en-US" altLang="zh-TW" dirty="0" smtClean="0"/>
              <a:t>Replace the entries of the adjacency matrix in the Hamiltonian by their corresponding mean values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CD51D-2292-4030-BBDE-D0D6C5A097DE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0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The Hamiltonian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908720"/>
            <a:ext cx="51339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112797"/>
              </p:ext>
            </p:extLst>
          </p:nvPr>
        </p:nvGraphicFramePr>
        <p:xfrm>
          <a:off x="2052650" y="2780928"/>
          <a:ext cx="1693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Formula" r:id="rId4" imgW="853560" imgH="374760" progId="Equation.Ribbit">
                  <p:embed/>
                </p:oleObj>
              </mc:Choice>
              <mc:Fallback>
                <p:oleObj name="Formula" r:id="rId4" imgW="853560" imgH="374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650" y="2780928"/>
                        <a:ext cx="169386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91" y="3573016"/>
            <a:ext cx="56769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06572"/>
              </p:ext>
            </p:extLst>
          </p:nvPr>
        </p:nvGraphicFramePr>
        <p:xfrm>
          <a:off x="7812360" y="3936553"/>
          <a:ext cx="640599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Formula" r:id="rId7" imgW="327960" imgH="124560" progId="Equation.Ribbit">
                  <p:embed/>
                </p:oleObj>
              </mc:Choice>
              <mc:Fallback>
                <p:oleObj name="Formula" r:id="rId7" imgW="327960" imgH="1245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2360" y="3936553"/>
                        <a:ext cx="640599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725144"/>
            <a:ext cx="4943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83533-D0A0-49E9-A00C-89E4782C1844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5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/>
              <a:t>This is the same Hamiltonian for the ordinary Poisson graph with 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dirty="0" smtClean="0"/>
              <a:t> replaced by 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dirty="0" smtClean="0"/>
              <a:t>+2</a:t>
            </a:r>
            <a:r>
              <a:rPr lang="en-US" altLang="zh-TW" dirty="0" smtClean="0">
                <a:latin typeface="Symbol" pitchFamily="18" charset="2"/>
              </a:rPr>
              <a:t>g</a:t>
            </a:r>
            <a:r>
              <a:rPr lang="en-US" altLang="zh-TW" dirty="0" smtClean="0"/>
              <a:t>np </a:t>
            </a:r>
          </a:p>
          <a:p>
            <a:pPr lvl="1"/>
            <a:r>
              <a:rPr lang="en-US" altLang="zh-TW" dirty="0" smtClean="0"/>
              <a:t>We can reuse the partition function and other quantities of the previous section</a:t>
            </a:r>
          </a:p>
          <a:p>
            <a:pPr lvl="1"/>
            <a:r>
              <a:rPr lang="en-US" altLang="zh-TW" dirty="0" smtClean="0"/>
              <a:t>The average number of edges is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The average number of edges is linked to the edge probability by              and thus 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52750"/>
            <a:ext cx="31527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55" y="5009753"/>
            <a:ext cx="6334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9" y="4581128"/>
            <a:ext cx="1371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7D3A5-C44C-4176-B2DD-E0CE66F85F6A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15.2.1 Definition of exponential random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Suppose that we have some set of network measures whose numerical values are to be fixed</a:t>
            </a:r>
          </a:p>
          <a:p>
            <a:pPr lvl="1"/>
            <a:r>
              <a:rPr lang="en-US" altLang="zh-TW" sz="2400" dirty="0" smtClean="0"/>
              <a:t>Let the measures be x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x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…</a:t>
            </a:r>
          </a:p>
          <a:p>
            <a:r>
              <a:rPr lang="en-US" altLang="zh-TW" sz="2800" dirty="0" smtClean="0"/>
              <a:t>Consider the set </a:t>
            </a:r>
            <a:r>
              <a:rPr lang="en-US" altLang="zh-TW" sz="2800" dirty="0" smtClean="0">
                <a:latin typeface="Brush Script MT" pitchFamily="66" charset="0"/>
              </a:rPr>
              <a:t>G</a:t>
            </a:r>
            <a:r>
              <a:rPr lang="en-US" altLang="zh-TW" sz="2800" dirty="0" smtClean="0"/>
              <a:t> of all simple graphs with n vertices and let us define the ensemble by giving each graph G a probability P(G) such that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17232"/>
            <a:ext cx="18002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CFFE6-791E-4C26-A8F6-B283F7F38D72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1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Let us define B=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dirty="0" smtClean="0"/>
              <a:t>/2 and C=</a:t>
            </a:r>
            <a:r>
              <a:rPr lang="en-US" altLang="zh-TW" dirty="0" err="1" smtClean="0">
                <a:latin typeface="Symbol" pitchFamily="18" charset="2"/>
              </a:rPr>
              <a:t>g</a:t>
            </a:r>
            <a:r>
              <a:rPr lang="en-US" altLang="zh-TW" dirty="0" err="1" smtClean="0"/>
              <a:t>n</a:t>
            </a:r>
            <a:r>
              <a:rPr lang="en-US" altLang="zh-TW" dirty="0" smtClean="0"/>
              <a:t>/2 and we have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There is no close-form solution for the above equation</a:t>
            </a:r>
          </a:p>
          <a:p>
            <a:r>
              <a:rPr lang="en-US" altLang="zh-TW" dirty="0" smtClean="0"/>
              <a:t>However, one can study the structure of the solution using a graphical method</a:t>
            </a:r>
            <a:endParaRPr lang="zh-TW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33" y="1412776"/>
            <a:ext cx="32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1313F-1242-4E76-A5F4-2EEA3967A383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11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162925" cy="707886"/>
          </a:xfrm>
        </p:spPr>
        <p:txBody>
          <a:bodyPr/>
          <a:lstStyle/>
          <a:p>
            <a:r>
              <a:rPr lang="en-US" altLang="zh-TW" sz="4000" dirty="0" smtClean="0"/>
              <a:t>Plot of y=p and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196752"/>
            <a:ext cx="8110537" cy="4899248"/>
          </a:xfrm>
        </p:spPr>
        <p:txBody>
          <a:bodyPr/>
          <a:lstStyle/>
          <a:p>
            <a:r>
              <a:rPr lang="en-US" altLang="zh-TW" dirty="0" smtClean="0"/>
              <a:t>C=1/2 and three values of B</a:t>
            </a:r>
          </a:p>
          <a:p>
            <a:pPr lvl="1"/>
            <a:r>
              <a:rPr lang="en-US" altLang="zh-TW" dirty="0" smtClean="0"/>
              <a:t>Varying B simply shifts the curve horizontally without changing its shape</a:t>
            </a:r>
            <a:endParaRPr lang="zh-TW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39" y="2564904"/>
            <a:ext cx="61341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34627"/>
              </p:ext>
            </p:extLst>
          </p:nvPr>
        </p:nvGraphicFramePr>
        <p:xfrm>
          <a:off x="5004048" y="404664"/>
          <a:ext cx="3736892" cy="72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Formula" r:id="rId4" imgW="1698120" imgH="330480" progId="Equation.Ribbit">
                  <p:embed/>
                </p:oleObj>
              </mc:Choice>
              <mc:Fallback>
                <p:oleObj name="Formula" r:id="rId4" imgW="1698120" imgH="3304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404664"/>
                        <a:ext cx="3736892" cy="727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B739F-D5CB-46D8-899E-2E5812E47A85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3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 B is varied the intersection with y=p moves smoothly between high and low values of p</a:t>
            </a:r>
          </a:p>
          <a:p>
            <a:r>
              <a:rPr lang="en-US" altLang="zh-TW" dirty="0" smtClean="0"/>
              <a:t>Thus, in this regime we can tune the density of the network to any desired value by varying the parameter B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24109-CCBB-4CBA-827A-F11CD607CE34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87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C=3/2 and three values of B</a:t>
            </a:r>
          </a:p>
          <a:p>
            <a:r>
              <a:rPr lang="en-US" altLang="zh-TW" dirty="0" smtClean="0"/>
              <a:t>It is possible for suitable values of B that the curve has three intersections with y=p</a:t>
            </a:r>
            <a:endParaRPr lang="zh-TW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6010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FB392-DEDB-4CB0-A0AC-8994407E9CB1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2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Spontaneous symmetry breaking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72816"/>
            <a:ext cx="8110537" cy="4191000"/>
          </a:xfrm>
        </p:spPr>
        <p:txBody>
          <a:bodyPr/>
          <a:lstStyle/>
          <a:p>
            <a:r>
              <a:rPr lang="en-US" altLang="zh-TW" sz="2400" dirty="0" smtClean="0"/>
              <a:t>The middle solution is unphysical and only the two outer solutions are realized in practice</a:t>
            </a:r>
          </a:p>
          <a:p>
            <a:r>
              <a:rPr lang="en-US" altLang="zh-TW" sz="2400" dirty="0" smtClean="0"/>
              <a:t>These two correspond to very different networks</a:t>
            </a:r>
          </a:p>
          <a:p>
            <a:pPr lvl="1"/>
            <a:r>
              <a:rPr lang="en-US" altLang="zh-TW" sz="2000" dirty="0" smtClean="0"/>
              <a:t>One has very high density while the other is very sparse</a:t>
            </a:r>
          </a:p>
          <a:p>
            <a:pPr lvl="1"/>
            <a:r>
              <a:rPr lang="en-US" altLang="zh-TW" sz="2000" dirty="0" smtClean="0"/>
              <a:t>If one were to simulate the two-star model, one would in this regime sometimes find a high-density network and sometimes a sparse network</a:t>
            </a:r>
          </a:p>
          <a:p>
            <a:pPr lvl="2"/>
            <a:r>
              <a:rPr lang="en-US" altLang="zh-TW" sz="1800" dirty="0" smtClean="0"/>
              <a:t>One would not be able to predict which would occur</a:t>
            </a:r>
          </a:p>
          <a:p>
            <a:r>
              <a:rPr lang="en-US" altLang="zh-TW" sz="2600" dirty="0" smtClean="0"/>
              <a:t>This peculiar behavior is called </a:t>
            </a:r>
            <a:r>
              <a:rPr lang="en-US" altLang="zh-TW" sz="2400" dirty="0" smtClean="0"/>
              <a:t>spontaneous </a:t>
            </a:r>
            <a:r>
              <a:rPr lang="en-US" altLang="zh-TW" sz="2400" dirty="0"/>
              <a:t>symmetry </a:t>
            </a:r>
            <a:r>
              <a:rPr lang="en-US" altLang="zh-TW" sz="2400" dirty="0" smtClean="0"/>
              <a:t>breaking</a:t>
            </a:r>
          </a:p>
          <a:p>
            <a:pPr lvl="1"/>
            <a:r>
              <a:rPr lang="en-US" altLang="zh-TW" sz="2200" dirty="0" smtClean="0"/>
              <a:t>Condensed matter physics and particle physics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D795C-09A4-43B8-BB7B-2C376A873FB1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73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4800"/>
            <a:ext cx="8153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A7962-D8EF-466E-AF82-657CDDDE2A84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1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Critical point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340768"/>
            <a:ext cx="8110537" cy="4755232"/>
          </a:xfrm>
        </p:spPr>
        <p:txBody>
          <a:bodyPr/>
          <a:lstStyle/>
          <a:p>
            <a:r>
              <a:rPr lang="en-US" altLang="zh-TW" dirty="0" smtClean="0"/>
              <a:t>Continuous phase transition: Below a critical point, there is no symmetry breaking</a:t>
            </a:r>
            <a:endParaRPr lang="zh-TW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9340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75017" y="3551816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C=1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68FA8-8B13-4C6D-9C3C-ECB12DBD2CFF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35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Note that even when we are above the critical point, spontaneous symmetry breaking still only occurs within a certain range of B</a:t>
            </a:r>
          </a:p>
          <a:p>
            <a:pPr lvl="1"/>
            <a:r>
              <a:rPr lang="en-US" altLang="zh-TW" dirty="0" smtClean="0"/>
              <a:t>If B is either too small or too large, there is only one solution</a:t>
            </a:r>
          </a:p>
          <a:p>
            <a:r>
              <a:rPr lang="en-US" altLang="zh-TW" dirty="0" smtClean="0"/>
              <a:t>The portion of parameter space for B where there are two solutions is called the </a:t>
            </a:r>
            <a:r>
              <a:rPr lang="en-US" altLang="zh-TW" i="1" dirty="0" smtClean="0">
                <a:solidFill>
                  <a:srgbClr val="FF0000"/>
                </a:solidFill>
              </a:rPr>
              <a:t>coexistence region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D2090-66EB-4A2A-9520-CD350988A2C1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04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/>
              <a:t>The boundaries of the coexistence region correspond to the values of B such that the curve is tangent to the line y=p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0961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E223F-6F6A-4231-BFB2-7131C60EB5AF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89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The gradient of                                 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Setting this to one and using sech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x=1-tanh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x, we have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But, p satisfies                          , so 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12435"/>
              </p:ext>
            </p:extLst>
          </p:nvPr>
        </p:nvGraphicFramePr>
        <p:xfrm>
          <a:off x="4211960" y="116632"/>
          <a:ext cx="37369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Formula" r:id="rId3" imgW="1698120" imgH="330480" progId="Equation.Ribbit">
                  <p:embed/>
                </p:oleObj>
              </mc:Choice>
              <mc:Fallback>
                <p:oleObj name="Formula" r:id="rId3" imgW="1698120" imgH="330480" progId="Equation.Ribbit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16632"/>
                        <a:ext cx="37369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962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009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32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29337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12" y="5013176"/>
            <a:ext cx="20859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50" y="5098900"/>
            <a:ext cx="2667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12" y="5698975"/>
            <a:ext cx="5419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C0E38-31AF-42AE-BE55-59FE4FB5F9F4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08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548680"/>
            <a:ext cx="8110537" cy="5547320"/>
          </a:xfrm>
        </p:spPr>
        <p:txBody>
          <a:bodyPr/>
          <a:lstStyle/>
          <a:p>
            <a:r>
              <a:rPr lang="en-US" altLang="zh-TW" dirty="0"/>
              <a:t>The mean measure &lt;x</a:t>
            </a:r>
            <a:r>
              <a:rPr lang="en-US" altLang="zh-TW" baseline="-25000" dirty="0"/>
              <a:t>i</a:t>
            </a:r>
            <a:r>
              <a:rPr lang="en-US" altLang="zh-TW" dirty="0"/>
              <a:t>&gt; </a:t>
            </a:r>
            <a:r>
              <a:rPr lang="en-US" altLang="zh-TW" dirty="0" smtClean="0"/>
              <a:t>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Let us fix the mean value of each measure and ask what probability we need to assign to each graph.  The question becomes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number of measures is typically small and the number of graphs is large, if not infinite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7051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2752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1D70A-56A2-4C87-892D-B05FBCE12733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425603" cy="530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863A0-937C-4FEB-8DBF-DB3AD750F755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85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15.2.6 Strauss’s model of transitive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Strauss’s model is a simple undirected network that shows clustering or transitivity</a:t>
            </a:r>
          </a:p>
          <a:p>
            <a:r>
              <a:rPr lang="en-US" altLang="zh-TW" dirty="0" smtClean="0"/>
              <a:t>The number of triangles is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Hamiltonian</a:t>
            </a:r>
            <a:endParaRPr lang="zh-TW" alt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59605"/>
            <a:ext cx="2495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57192"/>
            <a:ext cx="3914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0C3D6-5661-4B36-8735-0EEFC8AF11D4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14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691336"/>
          </a:xfrm>
        </p:spPr>
        <p:txBody>
          <a:bodyPr/>
          <a:lstStyle/>
          <a:p>
            <a:r>
              <a:rPr lang="en-US" altLang="zh-TW" dirty="0" smtClean="0"/>
              <a:t>Strauss’s model can be solved by using a mean-field technique</a:t>
            </a:r>
          </a:p>
          <a:p>
            <a:r>
              <a:rPr lang="en-US" altLang="zh-TW" dirty="0" smtClean="0"/>
              <a:t>There is a phase transition beyond which the system develops a coexistence region where there are two distinct solutions to the equations</a:t>
            </a:r>
          </a:p>
          <a:p>
            <a:pPr lvl="1"/>
            <a:r>
              <a:rPr lang="en-US" altLang="zh-TW" dirty="0" smtClean="0"/>
              <a:t>Both are realized in simulations</a:t>
            </a:r>
          </a:p>
          <a:p>
            <a:pPr lvl="1"/>
            <a:r>
              <a:rPr lang="en-US" altLang="zh-TW" dirty="0" smtClean="0"/>
              <a:t>One solution corresponds to high density networks and the other a network of low density</a:t>
            </a:r>
          </a:p>
          <a:p>
            <a:pPr lvl="1"/>
            <a:r>
              <a:rPr lang="en-US" altLang="zh-TW" dirty="0" smtClean="0"/>
              <a:t>There is in this regime no choice of model parameters that will give networks of medium density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8EE03-A1E0-4A47-BBEA-6F1321DE9FF3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18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Gibbs entropy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best choice of probability distribution is to maximize the Gibbs entropy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maximization of the entropy subject to the constraints on mean network measures can be solved by the method of Lagrange multipliers</a:t>
            </a:r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29241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0D51D-1035-4333-BA6F-EF2D82B3B0A3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0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The optimum is the set of values of P(G) that maximizes the quantity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Differentiating with respect to P(G) we get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8343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2957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9147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1752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F5809-3602-4D19-A182-1EC82FF84284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22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Partition function and graph Hamiltonian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Z=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(1-</a:t>
            </a:r>
            <a:r>
              <a:rPr lang="en-US" altLang="zh-TW" dirty="0" smtClean="0">
                <a:latin typeface="Symbol" pitchFamily="18" charset="2"/>
              </a:rPr>
              <a:t>a</a:t>
            </a:r>
            <a:r>
              <a:rPr lang="en-US" altLang="zh-TW" dirty="0" smtClean="0"/>
              <a:t>) is called the partition function</a:t>
            </a:r>
          </a:p>
          <a:p>
            <a:r>
              <a:rPr lang="en-US" altLang="zh-TW" dirty="0" smtClean="0"/>
              <a:t>H(G) is the graph Hamiltonian</a:t>
            </a:r>
            <a:endParaRPr lang="zh-TW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43238"/>
            <a:ext cx="24193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2DF31-BEEB-49CB-8F65-9569FCA92EE8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75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 smtClean="0"/>
              <a:t>It remains to find the values of Z and 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Z is determined by the normalization condition, which requires that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Thus,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determination of </a:t>
            </a:r>
            <a:r>
              <a:rPr lang="en-US" altLang="zh-TW" dirty="0" smtClean="0">
                <a:latin typeface="Symbol" pitchFamily="18" charset="2"/>
              </a:rPr>
              <a:t>b</a:t>
            </a:r>
            <a:r>
              <a:rPr lang="en-US" altLang="zh-TW" baseline="-25000" dirty="0" smtClean="0"/>
              <a:t>i</a:t>
            </a:r>
            <a:r>
              <a:rPr lang="en-US" altLang="zh-TW" dirty="0" smtClean="0">
                <a:latin typeface="Symbol" pitchFamily="18" charset="2"/>
              </a:rPr>
              <a:t> </a:t>
            </a:r>
            <a:r>
              <a:rPr lang="en-US" altLang="zh-TW" dirty="0" smtClean="0"/>
              <a:t>is problem dependent</a:t>
            </a:r>
            <a:endParaRPr lang="zh-TW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61559"/>
            <a:ext cx="3505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03071"/>
            <a:ext cx="17621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D8096-714B-4D41-9BA7-231AED36FA75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32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15.2.2 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Once we have determined P(G), we can calculate quantities of interest within the ensemble</a:t>
            </a:r>
          </a:p>
          <a:p>
            <a:r>
              <a:rPr lang="en-US" altLang="zh-TW" sz="2400" dirty="0" smtClean="0"/>
              <a:t>The expectation of quantity y in the ensemble is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This calculation gives us a “best estimate” of the value of y</a:t>
            </a:r>
          </a:p>
          <a:p>
            <a:pPr lvl="1"/>
            <a:r>
              <a:rPr lang="en-US" altLang="zh-TW" sz="2000" dirty="0" smtClean="0"/>
              <a:t>For instance, fixed the mean degree of the network, the methodology gives the best estimate of the degree distribution</a:t>
            </a:r>
            <a:endParaRPr lang="zh-TW" altLang="en-US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91465"/>
            <a:ext cx="50101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A26D7-A951-4817-8D09-F66FDF5D1ED0}" type="datetime13">
              <a:rPr lang="zh-TW" altLang="en-US" smtClean="0"/>
              <a:t>10:48:30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15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972B-94FE-4B2A-AB4B-52B56B6245CC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6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8549</TotalTime>
  <Words>1578</Words>
  <Application>Microsoft Office PowerPoint</Application>
  <PresentationFormat>如螢幕大小 (4:3)</PresentationFormat>
  <Paragraphs>335</Paragraphs>
  <Slides>42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0" baseType="lpstr">
      <vt:lpstr>新細明體</vt:lpstr>
      <vt:lpstr>Brush Script MT</vt:lpstr>
      <vt:lpstr>Symbol</vt:lpstr>
      <vt:lpstr>Times New Roman</vt:lpstr>
      <vt:lpstr>Verdana</vt:lpstr>
      <vt:lpstr>Wingdings</vt:lpstr>
      <vt:lpstr>Bold Stripes</vt:lpstr>
      <vt:lpstr>Formula</vt:lpstr>
      <vt:lpstr>15.2 Exponential random graphs</vt:lpstr>
      <vt:lpstr>PowerPoint 簡報</vt:lpstr>
      <vt:lpstr>15.2.1 Definition of exponential random graphs</vt:lpstr>
      <vt:lpstr>PowerPoint 簡報</vt:lpstr>
      <vt:lpstr>Gibbs entropy</vt:lpstr>
      <vt:lpstr>PowerPoint 簡報</vt:lpstr>
      <vt:lpstr>Partition function and graph Hamiltonian</vt:lpstr>
      <vt:lpstr>PowerPoint 簡報</vt:lpstr>
      <vt:lpstr>15.2.2 Expectation Values</vt:lpstr>
      <vt:lpstr>PowerPoint 簡報</vt:lpstr>
      <vt:lpstr>PowerPoint 簡報</vt:lpstr>
      <vt:lpstr>Some examples</vt:lpstr>
      <vt:lpstr>15.2.3 Simple examples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15.2.4 Reciprocity model</vt:lpstr>
      <vt:lpstr>PowerPoint 簡報</vt:lpstr>
      <vt:lpstr>PowerPoint 簡報</vt:lpstr>
      <vt:lpstr>15.2.5 Two-star model</vt:lpstr>
      <vt:lpstr>PowerPoint 簡報</vt:lpstr>
      <vt:lpstr>Mean-field theory</vt:lpstr>
      <vt:lpstr>PowerPoint 簡報</vt:lpstr>
      <vt:lpstr>PowerPoint 簡報</vt:lpstr>
      <vt:lpstr>PowerPoint 簡報</vt:lpstr>
      <vt:lpstr>Plot of y=p and</vt:lpstr>
      <vt:lpstr>PowerPoint 簡報</vt:lpstr>
      <vt:lpstr>PowerPoint 簡報</vt:lpstr>
      <vt:lpstr>Spontaneous symmetry breaking</vt:lpstr>
      <vt:lpstr>PowerPoint 簡報</vt:lpstr>
      <vt:lpstr>Critical point</vt:lpstr>
      <vt:lpstr>PowerPoint 簡報</vt:lpstr>
      <vt:lpstr>PowerPoint 簡報</vt:lpstr>
      <vt:lpstr>PowerPoint 簡報</vt:lpstr>
      <vt:lpstr>PowerPoint 簡報</vt:lpstr>
      <vt:lpstr>15.2.6 Strauss’s model of transitive networks</vt:lpstr>
      <vt:lpstr>PowerPoint 簡報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131</cp:revision>
  <dcterms:created xsi:type="dcterms:W3CDTF">2005-09-11T07:42:25Z</dcterms:created>
  <dcterms:modified xsi:type="dcterms:W3CDTF">2023-10-27T14:49:45Z</dcterms:modified>
</cp:coreProperties>
</file>